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362" r:id="rId3"/>
    <p:sldId id="331" r:id="rId4"/>
    <p:sldId id="383" r:id="rId5"/>
    <p:sldId id="366" r:id="rId6"/>
    <p:sldId id="367" r:id="rId7"/>
    <p:sldId id="368" r:id="rId8"/>
    <p:sldId id="371" r:id="rId9"/>
    <p:sldId id="379" r:id="rId10"/>
    <p:sldId id="354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17" autoAdjust="0"/>
  </p:normalViewPr>
  <p:slideViewPr>
    <p:cSldViewPr>
      <p:cViewPr>
        <p:scale>
          <a:sx n="89" d="100"/>
          <a:sy n="89" d="100"/>
        </p:scale>
        <p:origin x="-12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123160</c:v>
                </c:pt>
                <c:pt idx="1">
                  <c:v>127868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144463</c:v>
                </c:pt>
                <c:pt idx="1">
                  <c:v>134795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2230784"/>
        <c:axId val="282232320"/>
      </c:barChart>
      <c:catAx>
        <c:axId val="282230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282232320"/>
        <c:crosses val="autoZero"/>
        <c:auto val="1"/>
        <c:lblAlgn val="ctr"/>
        <c:lblOffset val="100"/>
        <c:noMultiLvlLbl val="0"/>
      </c:catAx>
      <c:valAx>
        <c:axId val="2822323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822307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734361329833772E-2"/>
          <c:y val="0"/>
          <c:w val="0.65363090551181102"/>
          <c:h val="0.9219392289745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5.5555555555555558E-3"/>
                  <c:y val="1.8155662442735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666666666666666E-3"/>
                  <c:y val="2.0749328505982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Лист1!$B$5:$C$5</c:f>
              <c:numCache>
                <c:formatCode>#,##0</c:formatCode>
                <c:ptCount val="2"/>
                <c:pt idx="0">
                  <c:v>853.65</c:v>
                </c:pt>
                <c:pt idx="1">
                  <c:v>1551.18</c:v>
                </c:pt>
              </c:numCache>
            </c:numRef>
          </c:val>
        </c:ser>
        <c:ser>
          <c:idx val="3"/>
          <c:order val="1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5555555555555558E-3"/>
                  <c:y val="-2.593870288922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3130.29</c:v>
                </c:pt>
                <c:pt idx="1">
                  <c:v>4561.47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15273.8</c:v>
                </c:pt>
                <c:pt idx="1">
                  <c:v>23894.1</c:v>
                </c:pt>
              </c:numCache>
            </c:numRef>
          </c:val>
        </c:ser>
        <c:ser>
          <c:idx val="2"/>
          <c:order val="3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103902.34</c:v>
                </c:pt>
                <c:pt idx="1">
                  <c:v>97861.6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284557312"/>
        <c:axId val="284558848"/>
      </c:barChart>
      <c:catAx>
        <c:axId val="28455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84558848"/>
        <c:crosses val="autoZero"/>
        <c:auto val="1"/>
        <c:lblAlgn val="ctr"/>
        <c:lblOffset val="100"/>
        <c:tickLblSkip val="1"/>
        <c:noMultiLvlLbl val="0"/>
      </c:catAx>
      <c:valAx>
        <c:axId val="28455884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284557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0.20398979361770261"/>
          <c:w val="0.30138888888888887"/>
          <c:h val="0.5751182875105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908156962433862E-2"/>
          <c:y val="0.46090712143095214"/>
          <c:w val="0.64986071288361669"/>
          <c:h val="0.4151193848831611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3381417680004052E-2"/>
                  <c:y val="-0.134478692182350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rebuchet MS" panose="020B0603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123160.07</c:v>
                </c:pt>
                <c:pt idx="1">
                  <c:v>127868.35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4756992"/>
        <c:axId val="284779264"/>
      </c:lineChart>
      <c:catAx>
        <c:axId val="284756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84779264"/>
        <c:crosses val="autoZero"/>
        <c:auto val="1"/>
        <c:lblAlgn val="ctr"/>
        <c:lblOffset val="100"/>
        <c:noMultiLvlLbl val="0"/>
      </c:catAx>
      <c:valAx>
        <c:axId val="284779264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284756992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885210170423994"/>
          <c:y val="0.37534718364626152"/>
          <c:w val="0.25242177541793942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67565433110705"/>
          <c:y val="0.11453984357360132"/>
          <c:w val="0.56544138448174874"/>
          <c:h val="0.874572961821805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6.1044948598308793E-2"/>
                  <c:y val="-6.111414190569819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4.0114558946469446E-2"/>
                  <c:y val="7.83487085776473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национальная </a:t>
                    </a:r>
                    <a:r>
                      <a:rPr lang="ru-RU" sz="1600" dirty="0"/>
                      <a:t>экономика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15,5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8.6364633750482828E-3"/>
                  <c:y val="-5.343236318299812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ЖКХ </a:t>
                    </a:r>
                  </a:p>
                  <a:p>
                    <a:r>
                      <a:rPr lang="ru-RU" sz="1600" dirty="0" smtClean="0"/>
                      <a:t>40,8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5.9901693925551419E-2"/>
                  <c:y val="9.8671588708241068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культура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27,4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9.5406852228978253E-2"/>
                  <c:y val="-3.776027240688253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1.9652941112467154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8.1000000000000003E-2</c:v>
                </c:pt>
                <c:pt idx="1">
                  <c:v>0.11</c:v>
                </c:pt>
                <c:pt idx="2">
                  <c:v>0.60299999999999998</c:v>
                </c:pt>
                <c:pt idx="3">
                  <c:v>0.159</c:v>
                </c:pt>
                <c:pt idx="4">
                  <c:v>3.3000000000000002E-2</c:v>
                </c:pt>
                <c:pt idx="5">
                  <c:v>1.4E-2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0.24762</cdr:x>
      <cdr:y>0.52396</cdr:y>
    </cdr:from>
    <cdr:to>
      <cdr:x>0.7096</cdr:x>
      <cdr:y>0.74276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2084247" y="2548303"/>
          <a:ext cx="3888432" cy="1064144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0.3674</cdr:x>
      <cdr:y>0.56262</cdr:y>
    </cdr:from>
    <cdr:to>
      <cdr:x>0.86359</cdr:x>
      <cdr:y>0.8076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3092359" y="2736304"/>
          <a:ext cx="4176464" cy="1191478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0.46972</cdr:x>
      <cdr:y>0.53301</cdr:y>
    </cdr:from>
    <cdr:to>
      <cdr:x>0.57755</cdr:x>
      <cdr:y>0.61527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53610" y="2592288"/>
          <a:ext cx="90762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+3,8%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0.3178</cdr:x>
      <cdr:y>0.29167</cdr:y>
    </cdr:from>
    <cdr:to>
      <cdr:x>0.43223</cdr:x>
      <cdr:y>0.58333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53114" y="504056"/>
          <a:ext cx="991312" cy="504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+ 3,8 %</a:t>
          </a:r>
          <a:endParaRPr lang="ru-RU" sz="1400" b="1" dirty="0">
            <a:solidFill>
              <a:schemeClr val="tx1">
                <a:lumMod val="85000"/>
                <a:lumOff val="15000"/>
              </a:schemeClr>
            </a:solidFill>
            <a:latin typeface="Trebuchet MS" panose="020B0603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u@permsky.permkrai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Кондратовского сельского поселения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округа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feu@permsky.permkrai.ru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официальный сайт http://feu.permraion.ru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89806018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131 033,27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127 868,35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3 164,92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97,6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138 624,52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134 795,13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3 829,38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97,2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-7 591,25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-6 926,78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Кондратовского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75466273"/>
              </p:ext>
            </p:extLst>
          </p:nvPr>
        </p:nvGraphicFramePr>
        <p:xfrm>
          <a:off x="327513" y="1556792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Кондратовского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поселения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тыс.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910" y="5037898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-7,7%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06370096"/>
              </p:ext>
            </p:extLst>
          </p:nvPr>
        </p:nvGraphicFramePr>
        <p:xfrm>
          <a:off x="27192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896563"/>
              </p:ext>
            </p:extLst>
          </p:nvPr>
        </p:nvGraphicFramePr>
        <p:xfrm>
          <a:off x="107504" y="692696"/>
          <a:ext cx="866304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2411760" y="5671929"/>
            <a:ext cx="827963" cy="28803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12,4 %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411760" y="3717032"/>
            <a:ext cx="827963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 84,4 %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436095" y="6143938"/>
            <a:ext cx="645311" cy="30939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1,2 %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 rot="10800000" flipV="1">
            <a:off x="5436095" y="5959961"/>
            <a:ext cx="573302" cy="17467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3,6 %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397460" y="5445224"/>
            <a:ext cx="683947" cy="3707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18,7 %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 rot="10800000" flipV="1">
            <a:off x="5397451" y="3501008"/>
            <a:ext cx="683947" cy="39604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76,5 %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397460" y="5959961"/>
            <a:ext cx="57856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81590" y="6143938"/>
            <a:ext cx="683947" cy="30939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0,7 %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50687" y="332656"/>
            <a:ext cx="8242623" cy="2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Структура доходов бюджета Кондратовского сельского поселения за 2021-2022 гг., тыс. руб.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481590" y="5959960"/>
            <a:ext cx="758133" cy="9198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prstClr val="black"/>
                </a:solidFill>
              </a:rPr>
              <a:t>2,5 %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6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Кондратовского сельского поселения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0576787"/>
              </p:ext>
            </p:extLst>
          </p:nvPr>
        </p:nvGraphicFramePr>
        <p:xfrm>
          <a:off x="179512" y="967586"/>
          <a:ext cx="8823056" cy="570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Кондратовского сельского поселения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47740539"/>
              </p:ext>
            </p:extLst>
          </p:nvPr>
        </p:nvGraphicFramePr>
        <p:xfrm>
          <a:off x="395536" y="1556795"/>
          <a:ext cx="8568953" cy="5184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0684"/>
                <a:gridCol w="1568964"/>
                <a:gridCol w="1568964"/>
                <a:gridCol w="1013791"/>
                <a:gridCol w="796550"/>
              </a:tblGrid>
              <a:tr h="4444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4442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11 055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10 973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2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1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2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15 288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14 811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2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82 482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81 344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2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2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21 372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21 372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2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4 423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4 406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2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138 625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134 795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3 830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тыс.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67163002"/>
              </p:ext>
            </p:extLst>
          </p:nvPr>
        </p:nvGraphicFramePr>
        <p:xfrm>
          <a:off x="107504" y="1052736"/>
          <a:ext cx="8928991" cy="5560035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37080"/>
                <a:gridCol w="4287456"/>
                <a:gridCol w="936104"/>
                <a:gridCol w="881344"/>
                <a:gridCol w="811798"/>
                <a:gridCol w="737998"/>
                <a:gridCol w="737211"/>
              </a:tblGrid>
              <a:tr h="63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4345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22 766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22 741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6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66 528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64 959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48,2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1569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97,6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31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и иные выплаты населению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294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277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94,2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21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Капитальные вложения в объекты государственной (муниципальной)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5 173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5 173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9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9 830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7 714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2 116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78,5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71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21 447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21 447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7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/>
                        </a:rPr>
                        <a:t> 586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12 483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6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138 625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134 795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/>
                        </a:rPr>
                        <a:t> 830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97,2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78468"/>
              </p:ext>
            </p:extLst>
          </p:nvPr>
        </p:nvGraphicFramePr>
        <p:xfrm>
          <a:off x="179512" y="908720"/>
          <a:ext cx="8856984" cy="5821577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688632"/>
                <a:gridCol w="1080120"/>
                <a:gridCol w="1080120"/>
                <a:gridCol w="1008112"/>
              </a:tblGrid>
              <a:tr h="83406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547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социальной и молодежной политики на 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24 008,2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21 892,1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91,2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Комплексное развитие систем коммунально-инженерной инфраструктуры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61 185,8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60 695,0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99,2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благоустройства на 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19 722,7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18 658,5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94,6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5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Улучшение жилищных условий граждан проживающих на 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4 260,4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4 260,4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и общественного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3 962,5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3 913,1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98,8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первичных мер пожарной безопасности и защиты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710,0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710,0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Формирование современной городской среды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858,5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858,5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Расселение аварийного жилищного фонда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619,6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619,6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60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9526" marT="9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115 327,7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111 607,2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96,8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</a:t>
            </a:r>
            <a:b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тыс. руб.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296787"/>
              </p:ext>
            </p:extLst>
          </p:nvPr>
        </p:nvGraphicFramePr>
        <p:xfrm>
          <a:off x="395536" y="1419964"/>
          <a:ext cx="8496944" cy="510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8472"/>
                <a:gridCol w="1152128"/>
                <a:gridCol w="1224136"/>
                <a:gridCol w="921157"/>
                <a:gridCol w="951051"/>
              </a:tblGrid>
              <a:tr h="13414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Наименование, дата и номер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Выделено на основании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выполненных работ, услуг, поставки товаров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 расходы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 ( +,-)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</a:tr>
              <a:tr h="2734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</a:tr>
              <a:tr h="1341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 Кондратовского сельского поселения от 08.12.2021 № 270 "Об утверждении бюджета Кондратовского сельского поселения на 2022 год и на плановый период 2023 и 2024 годов"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</a:tr>
              <a:tr h="18754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Думы Пермского муниципального округа Пермского края от 28.12.2022 № 98 "О внесении изменений в решение Совета депутатов Кондратовского сельского поселения от08.12.2021 № 270 "Об утверждении бюджета Кондратовского сельского поселения на 2022 год и на плановый период 2023 и 2024 годов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-600,00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</a:tr>
              <a:tr h="2734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СРЕДСТВ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10465</TotalTime>
  <Words>615</Words>
  <Application>Microsoft Office PowerPoint</Application>
  <PresentationFormat>Экран (4:3)</PresentationFormat>
  <Paragraphs>250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Кондратовского сельского поселения 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тыс. руб. </vt:lpstr>
      <vt:lpstr>Реализация муниципальных программ в 2022 году                                                                                                                            тыс. руб.</vt:lpstr>
      <vt:lpstr>Расходование средств резервного фонда  в 2022 году, тыс.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607</cp:revision>
  <cp:lastPrinted>2023-03-20T04:51:27Z</cp:lastPrinted>
  <dcterms:created xsi:type="dcterms:W3CDTF">2018-04-12T10:07:47Z</dcterms:created>
  <dcterms:modified xsi:type="dcterms:W3CDTF">2023-04-28T04:50:29Z</dcterms:modified>
</cp:coreProperties>
</file>